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80" r:id="rId7"/>
    <p:sldId id="281" r:id="rId8"/>
    <p:sldId id="266" r:id="rId9"/>
    <p:sldId id="268" r:id="rId10"/>
    <p:sldId id="269" r:id="rId11"/>
    <p:sldId id="270" r:id="rId12"/>
    <p:sldId id="272" r:id="rId13"/>
    <p:sldId id="271" r:id="rId14"/>
    <p:sldId id="273" r:id="rId15"/>
    <p:sldId id="274" r:id="rId16"/>
    <p:sldId id="275" r:id="rId17"/>
    <p:sldId id="276" r:id="rId18"/>
    <p:sldId id="277" r:id="rId19"/>
    <p:sldId id="278" r:id="rId20"/>
    <p:sldId id="279" r:id="rId21"/>
    <p:sldId id="261" r:id="rId2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5292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smtClean="0"/>
              <a:t>Antech</a:t>
            </a:r>
            <a:r>
              <a:rPr lang="zh-CN" altLang="zh-CN" dirty="0" smtClean="0"/>
              <a:t>公司</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p>
          <a:p>
            <a:r>
              <a:rPr lang="en-US" altLang="zh-CN" dirty="0" smtClean="0"/>
              <a:t>G3850</a:t>
            </a:r>
            <a:r>
              <a:rPr lang="zh-CN" altLang="en-US" dirty="0" smtClean="0"/>
              <a:t>型</a:t>
            </a:r>
            <a:r>
              <a:rPr lang="en-US" altLang="zh-CN" dirty="0" smtClean="0"/>
              <a:t>TGS</a:t>
            </a:r>
            <a:r>
              <a:rPr lang="zh-CN" altLang="en-US" dirty="0" smtClean="0"/>
              <a:t>系统</a:t>
            </a:r>
            <a:endParaRPr kumimoji="1" lang="zh-CN" altLang="en-US" dirty="0"/>
          </a:p>
        </p:txBody>
      </p:sp>
      <p:pic>
        <p:nvPicPr>
          <p:cNvPr id="4" name="图片 3"/>
          <p:cNvPicPr>
            <a:picLocks noChangeAspect="1"/>
          </p:cNvPicPr>
          <p:nvPr/>
        </p:nvPicPr>
        <p:blipFill>
          <a:blip r:embed="rId2"/>
          <a:stretch>
            <a:fillRect/>
          </a:stretch>
        </p:blipFill>
        <p:spPr>
          <a:xfrm>
            <a:off x="5814176" y="1706310"/>
            <a:ext cx="3004457" cy="2189583"/>
          </a:xfrm>
          <a:prstGeom prst="rect">
            <a:avLst/>
          </a:prstGeom>
        </p:spPr>
      </p:pic>
      <p:pic>
        <p:nvPicPr>
          <p:cNvPr id="5" name="图片 4"/>
          <p:cNvPicPr>
            <a:picLocks noChangeAspect="1"/>
          </p:cNvPicPr>
          <p:nvPr/>
        </p:nvPicPr>
        <p:blipFill>
          <a:blip r:embed="rId3"/>
          <a:stretch>
            <a:fillRect/>
          </a:stretch>
        </p:blipFill>
        <p:spPr>
          <a:xfrm>
            <a:off x="3369780" y="4269389"/>
            <a:ext cx="2169015" cy="2210711"/>
          </a:xfrm>
          <a:prstGeom prst="rect">
            <a:avLst/>
          </a:prstGeom>
        </p:spPr>
      </p:pic>
      <p:pic>
        <p:nvPicPr>
          <p:cNvPr id="6" name="图片 5"/>
          <p:cNvPicPr>
            <a:picLocks noChangeAspect="1"/>
          </p:cNvPicPr>
          <p:nvPr/>
        </p:nvPicPr>
        <p:blipFill>
          <a:blip r:embed="rId4"/>
          <a:stretch>
            <a:fillRect/>
          </a:stretch>
        </p:blipFill>
        <p:spPr>
          <a:xfrm>
            <a:off x="5814175" y="4269388"/>
            <a:ext cx="2872624" cy="2210711"/>
          </a:xfrm>
          <a:prstGeom prst="rect">
            <a:avLst/>
          </a:prstGeom>
        </p:spPr>
      </p:pic>
      <p:pic>
        <p:nvPicPr>
          <p:cNvPr id="9" name="图片 8"/>
          <p:cNvPicPr>
            <a:picLocks noChangeAspect="1"/>
          </p:cNvPicPr>
          <p:nvPr/>
        </p:nvPicPr>
        <p:blipFill>
          <a:blip r:embed="rId5"/>
          <a:stretch>
            <a:fillRect/>
          </a:stretch>
        </p:blipFill>
        <p:spPr>
          <a:xfrm>
            <a:off x="325367" y="4269389"/>
            <a:ext cx="2769034" cy="2280553"/>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en-US" altLang="zh-CN" dirty="0" smtClean="0"/>
          </a:p>
          <a:p>
            <a:r>
              <a:rPr lang="en-US" altLang="zh-CN" dirty="0" smtClean="0"/>
              <a:t>WM2900 TGS</a:t>
            </a:r>
            <a:r>
              <a:rPr lang="zh-CN" altLang="en-US" dirty="0" smtClean="0"/>
              <a:t>系统</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35" y="3713475"/>
            <a:ext cx="3868108" cy="25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4229517" y="3497645"/>
            <a:ext cx="2324213" cy="314452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205" y="3483669"/>
            <a:ext cx="2289913" cy="3158501"/>
          </a:xfrm>
          <a:prstGeom prst="rect">
            <a:avLst/>
          </a:prstGeom>
        </p:spPr>
      </p:pic>
    </p:spTree>
    <p:extLst>
      <p:ext uri="{BB962C8B-B14F-4D97-AF65-F5344CB8AC3E}">
        <p14:creationId xmlns:p14="http://schemas.microsoft.com/office/powerpoint/2010/main" val="180666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内设备研发进度</a:t>
            </a:r>
            <a:endParaRPr lang="zh-CN" altLang="en-US" dirty="0"/>
          </a:p>
        </p:txBody>
      </p:sp>
      <p:sp>
        <p:nvSpPr>
          <p:cNvPr id="3" name="内容占位符 2"/>
          <p:cNvSpPr>
            <a:spLocks noGrp="1"/>
          </p:cNvSpPr>
          <p:nvPr>
            <p:ph idx="1"/>
          </p:nvPr>
        </p:nvSpPr>
        <p:spPr/>
        <p:txBody>
          <a:bodyPr>
            <a:normAutofit/>
          </a:bodyPr>
          <a:lstStyle/>
          <a:p>
            <a:r>
              <a:rPr lang="en-US" altLang="zh-CN" dirty="0" smtClean="0"/>
              <a:t>1994</a:t>
            </a:r>
            <a:r>
              <a:rPr lang="zh-CN" altLang="zh-CN" dirty="0" smtClean="0"/>
              <a:t>年</a:t>
            </a:r>
            <a:r>
              <a:rPr lang="zh-CN" altLang="en-US" dirty="0" smtClean="0"/>
              <a:t>，</a:t>
            </a:r>
            <a:r>
              <a:rPr lang="zh-CN" altLang="zh-CN" dirty="0" smtClean="0"/>
              <a:t>中国</a:t>
            </a:r>
            <a:r>
              <a:rPr lang="zh-CN" altLang="zh-CN" dirty="0"/>
              <a:t>原子能研究院借鉴国外技术研制了我国首台</a:t>
            </a:r>
            <a:r>
              <a:rPr lang="en-US" altLang="zh-CN" dirty="0"/>
              <a:t>SGS</a:t>
            </a:r>
            <a:r>
              <a:rPr lang="zh-CN" altLang="zh-CN" dirty="0" smtClean="0"/>
              <a:t>装置</a:t>
            </a:r>
            <a:r>
              <a:rPr lang="zh-CN" altLang="en-US" dirty="0" smtClean="0"/>
              <a:t>，开发了数据采集处理系统，后又研制了移动式</a:t>
            </a:r>
            <a:r>
              <a:rPr lang="en-US" altLang="zh-CN" dirty="0" smtClean="0"/>
              <a:t>SGS</a:t>
            </a:r>
            <a:r>
              <a:rPr lang="zh-CN" altLang="en-US" dirty="0" smtClean="0"/>
              <a:t>装置。</a:t>
            </a:r>
            <a:r>
              <a:rPr lang="en-US" altLang="zh-CN" dirty="0" smtClean="0"/>
              <a:t>2007</a:t>
            </a:r>
            <a:r>
              <a:rPr lang="zh-CN" altLang="en-US" dirty="0" smtClean="0"/>
              <a:t>年研制了</a:t>
            </a:r>
            <a:r>
              <a:rPr lang="en-US" altLang="zh-CN" dirty="0" smtClean="0"/>
              <a:t>TGS</a:t>
            </a:r>
            <a:r>
              <a:rPr lang="zh-CN" altLang="en-US" dirty="0" smtClean="0"/>
              <a:t>样机，正进行应用研究。</a:t>
            </a:r>
            <a:endParaRPr lang="en-US" altLang="zh-CN" dirty="0" smtClean="0"/>
          </a:p>
          <a:p>
            <a:r>
              <a:rPr lang="zh-CN" altLang="en-US" dirty="0"/>
              <a:t>工程</a:t>
            </a:r>
            <a:r>
              <a:rPr lang="zh-CN" altLang="en-US" dirty="0" smtClean="0"/>
              <a:t>物理研究院与成都理工大学合作，</a:t>
            </a:r>
            <a:r>
              <a:rPr lang="zh-CN" altLang="zh-CN" dirty="0"/>
              <a:t>于</a:t>
            </a:r>
            <a:r>
              <a:rPr lang="en-US" altLang="zh-CN" dirty="0"/>
              <a:t>2009</a:t>
            </a:r>
            <a:r>
              <a:rPr lang="zh-CN" altLang="zh-CN" dirty="0"/>
              <a:t>年研制</a:t>
            </a:r>
            <a:r>
              <a:rPr lang="en-US" altLang="zh-CN" dirty="0"/>
              <a:t>SGS</a:t>
            </a:r>
            <a:r>
              <a:rPr lang="zh-CN" altLang="zh-CN" dirty="0"/>
              <a:t>样机成功</a:t>
            </a:r>
            <a:r>
              <a:rPr lang="zh-CN" altLang="zh-CN" dirty="0" smtClean="0"/>
              <a:t>，</a:t>
            </a:r>
            <a:r>
              <a:rPr lang="en-US" altLang="zh-CN" dirty="0" smtClean="0"/>
              <a:t>2012</a:t>
            </a:r>
            <a:r>
              <a:rPr lang="zh-CN" altLang="zh-CN" dirty="0"/>
              <a:t>年研制成功</a:t>
            </a:r>
            <a:r>
              <a:rPr lang="en-US" altLang="zh-CN" dirty="0"/>
              <a:t>TGS</a:t>
            </a:r>
            <a:r>
              <a:rPr lang="zh-CN" altLang="zh-CN" dirty="0"/>
              <a:t>测量样机</a:t>
            </a:r>
            <a:r>
              <a:rPr lang="zh-CN" altLang="zh-CN" dirty="0" smtClean="0"/>
              <a:t>。</a:t>
            </a:r>
            <a:endParaRPr lang="en-US" altLang="zh-CN" dirty="0" smtClean="0"/>
          </a:p>
          <a:p>
            <a:r>
              <a:rPr lang="zh-CN" altLang="en-US" dirty="0"/>
              <a:t>上海交大于</a:t>
            </a:r>
            <a:r>
              <a:rPr lang="en-US" altLang="zh-CN" dirty="0"/>
              <a:t>2013</a:t>
            </a:r>
            <a:r>
              <a:rPr lang="zh-CN" altLang="en-US" dirty="0"/>
              <a:t>年研制了</a:t>
            </a:r>
            <a:r>
              <a:rPr lang="en-US" altLang="zh-CN" dirty="0"/>
              <a:t>SGS/TGS</a:t>
            </a:r>
            <a:r>
              <a:rPr lang="zh-CN" altLang="en-US" dirty="0" smtClean="0"/>
              <a:t>样机。</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10903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lstStyle/>
          <a:p>
            <a:r>
              <a:rPr lang="zh-CN" altLang="en-US" dirty="0"/>
              <a:t>每层</a:t>
            </a:r>
            <a:r>
              <a:rPr lang="zh-CN" altLang="en-US" dirty="0" smtClean="0"/>
              <a:t>环状划分、不同距离测量的改进型</a:t>
            </a:r>
            <a:r>
              <a:rPr lang="en-US" altLang="zh-CN" dirty="0" smtClean="0"/>
              <a:t>SGS</a:t>
            </a:r>
            <a:r>
              <a:rPr lang="zh-CN" altLang="en-US" dirty="0" smtClean="0"/>
              <a:t>方法</a:t>
            </a:r>
            <a:endParaRPr lang="en-US" altLang="zh-CN" dirty="0" smtClean="0"/>
          </a:p>
          <a:p>
            <a:r>
              <a:rPr lang="zh-CN" altLang="en-US" dirty="0" smtClean="0"/>
              <a:t>每层步进扫描、针对热点进行重建</a:t>
            </a:r>
            <a:endParaRPr lang="en-US" altLang="zh-CN" dirty="0" smtClean="0"/>
          </a:p>
          <a:p>
            <a:r>
              <a:rPr lang="zh-CN" altLang="zh-CN" dirty="0" smtClean="0"/>
              <a:t>圆周完全对称的四个探测器</a:t>
            </a:r>
            <a:r>
              <a:rPr lang="zh-CN" altLang="en-US" dirty="0" smtClean="0"/>
              <a:t>静止测量，</a:t>
            </a:r>
            <a:r>
              <a:rPr lang="zh-CN" altLang="zh-CN" dirty="0" smtClean="0"/>
              <a:t>将每一层划分为</a:t>
            </a:r>
            <a:r>
              <a:rPr lang="en-US" altLang="zh-CN" dirty="0" smtClean="0"/>
              <a:t>37</a:t>
            </a:r>
            <a:r>
              <a:rPr lang="zh-CN" altLang="zh-CN" dirty="0" smtClean="0"/>
              <a:t>个正方形体素，用</a:t>
            </a:r>
            <a:r>
              <a:rPr lang="en-US" altLang="zh-CN" dirty="0" smtClean="0"/>
              <a:t>CGNN</a:t>
            </a:r>
            <a:r>
              <a:rPr lang="zh-CN" altLang="zh-CN" dirty="0" smtClean="0"/>
              <a:t>和</a:t>
            </a:r>
            <a:r>
              <a:rPr lang="en-US" altLang="zh-CN" dirty="0" smtClean="0"/>
              <a:t>ML-EM</a:t>
            </a:r>
            <a:r>
              <a:rPr lang="zh-CN" altLang="zh-CN" dirty="0" smtClean="0"/>
              <a:t>算法进行图像重建</a:t>
            </a:r>
            <a:endParaRPr lang="en-US" altLang="zh-CN" dirty="0" smtClean="0"/>
          </a:p>
          <a:p>
            <a:r>
              <a:rPr lang="zh-CN" altLang="en-US" dirty="0" smtClean="0"/>
              <a:t>在废物桶竖直轴向</a:t>
            </a:r>
            <a:r>
              <a:rPr lang="zh-CN" altLang="en-US" dirty="0"/>
              <a:t>上</a:t>
            </a:r>
            <a:r>
              <a:rPr lang="zh-CN" altLang="en-US" dirty="0" smtClean="0"/>
              <a:t>下足够远距离</a:t>
            </a:r>
            <a:r>
              <a:rPr lang="en-US" altLang="zh-CN" dirty="0" smtClean="0"/>
              <a:t>,</a:t>
            </a:r>
            <a:r>
              <a:rPr lang="zh-CN" altLang="en-US" dirty="0" smtClean="0"/>
              <a:t>增加两个探测器优化</a:t>
            </a:r>
            <a:r>
              <a:rPr lang="en-US" altLang="zh-CN" dirty="0" smtClean="0"/>
              <a:t>SGS</a:t>
            </a:r>
            <a:r>
              <a:rPr lang="zh-CN" altLang="en-US" dirty="0" smtClean="0"/>
              <a:t>测量精度</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07420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normAutofit/>
          </a:bodyPr>
          <a:lstStyle/>
          <a:p>
            <a:r>
              <a:rPr lang="zh-CN" altLang="en-US" dirty="0" smtClean="0"/>
              <a:t>双探测器</a:t>
            </a:r>
            <a:r>
              <a:rPr lang="en-US" altLang="zh-CN" dirty="0" smtClean="0"/>
              <a:t>SGS</a:t>
            </a:r>
            <a:r>
              <a:rPr lang="zh-CN" altLang="en-US" dirty="0" smtClean="0"/>
              <a:t>技术，假设放射性核素集中在某等效环源上，根据探测器计数率之比求得</a:t>
            </a:r>
            <a:r>
              <a:rPr lang="zh-CN" altLang="zh-CN" dirty="0" smtClean="0"/>
              <a:t>等效</a:t>
            </a:r>
            <a:r>
              <a:rPr lang="zh-CN" altLang="zh-CN" dirty="0"/>
              <a:t>环源的半径，用这个等效环源的自吸收修正因子校正</a:t>
            </a:r>
            <a:r>
              <a:rPr lang="en-US" altLang="zh-CN" dirty="0"/>
              <a:t>SGS</a:t>
            </a:r>
            <a:r>
              <a:rPr lang="zh-CN" altLang="zh-CN" dirty="0" smtClean="0"/>
              <a:t>结果</a:t>
            </a:r>
            <a:endParaRPr lang="en-US" altLang="zh-CN" dirty="0" smtClean="0"/>
          </a:p>
          <a:p>
            <a:r>
              <a:rPr lang="zh-CN" altLang="zh-CN" dirty="0"/>
              <a:t>自适应动网格</a:t>
            </a:r>
            <a:r>
              <a:rPr lang="en-US" altLang="zh-CN" dirty="0"/>
              <a:t>TGS</a:t>
            </a:r>
            <a:r>
              <a:rPr lang="zh-CN" altLang="zh-CN" dirty="0" smtClean="0"/>
              <a:t>技术</a:t>
            </a:r>
            <a:r>
              <a:rPr lang="zh-CN" altLang="en-US" dirty="0" smtClean="0"/>
              <a:t>，假设放射性核素主要以热点形式存在，</a:t>
            </a:r>
            <a:r>
              <a:rPr lang="zh-CN" altLang="zh-CN" dirty="0" smtClean="0"/>
              <a:t>将</a:t>
            </a:r>
            <a:r>
              <a:rPr lang="zh-CN" altLang="zh-CN" dirty="0"/>
              <a:t>探测到热点的粗网格细分，更精确的定位热点的位置和活度</a:t>
            </a:r>
            <a:r>
              <a:rPr lang="zh-CN" altLang="zh-CN" dirty="0" smtClean="0"/>
              <a:t>，</a:t>
            </a:r>
            <a:r>
              <a:rPr lang="zh-CN" altLang="en-US" dirty="0" smtClean="0"/>
              <a:t>减少了测量时间</a:t>
            </a:r>
            <a:endParaRPr lang="zh-CN" altLang="en-US" dirty="0"/>
          </a:p>
        </p:txBody>
      </p:sp>
    </p:spTree>
    <p:extLst>
      <p:ext uri="{BB962C8B-B14F-4D97-AF65-F5344CB8AC3E}">
        <p14:creationId xmlns:p14="http://schemas.microsoft.com/office/powerpoint/2010/main" val="160134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目标</a:t>
            </a:r>
            <a:endParaRPr lang="zh-CN" altLang="en-US" b="1" dirty="0"/>
          </a:p>
        </p:txBody>
      </p:sp>
      <p:sp>
        <p:nvSpPr>
          <p:cNvPr id="3" name="内容占位符 2"/>
          <p:cNvSpPr>
            <a:spLocks noGrp="1"/>
          </p:cNvSpPr>
          <p:nvPr>
            <p:ph idx="1"/>
          </p:nvPr>
        </p:nvSpPr>
        <p:spPr/>
        <p:txBody>
          <a:bodyPr/>
          <a:lstStyle/>
          <a:p>
            <a:r>
              <a:rPr lang="zh-CN" altLang="zh-CN" dirty="0" smtClean="0"/>
              <a:t>确立</a:t>
            </a:r>
            <a:r>
              <a:rPr lang="zh-CN" altLang="zh-CN" dirty="0"/>
              <a:t>一套行之有效的</a:t>
            </a:r>
            <a:r>
              <a:rPr lang="en-US" altLang="zh-CN" dirty="0"/>
              <a:t>400L</a:t>
            </a:r>
            <a:r>
              <a:rPr lang="zh-CN" altLang="zh-CN" dirty="0"/>
              <a:t>废物桶</a:t>
            </a:r>
            <a:r>
              <a:rPr lang="en-US" altLang="zh-CN" dirty="0"/>
              <a:t>NDA</a:t>
            </a:r>
            <a:r>
              <a:rPr lang="zh-CN" altLang="zh-CN" dirty="0"/>
              <a:t>测量方案和重建</a:t>
            </a:r>
            <a:r>
              <a:rPr lang="zh-CN" altLang="zh-CN" dirty="0" smtClean="0"/>
              <a:t>方法</a:t>
            </a:r>
            <a:r>
              <a:rPr lang="zh-CN" altLang="en-US" dirty="0" smtClean="0"/>
              <a:t>，</a:t>
            </a:r>
            <a:r>
              <a:rPr lang="zh-CN" altLang="zh-CN" dirty="0"/>
              <a:t>为设计一套兼容</a:t>
            </a:r>
            <a:r>
              <a:rPr lang="en-US" altLang="zh-CN" dirty="0"/>
              <a:t>200L</a:t>
            </a:r>
            <a:r>
              <a:rPr lang="zh-CN" altLang="zh-CN" dirty="0"/>
              <a:t>和</a:t>
            </a:r>
            <a:r>
              <a:rPr lang="en-US" altLang="zh-CN" dirty="0"/>
              <a:t>400L</a:t>
            </a:r>
            <a:r>
              <a:rPr lang="zh-CN" altLang="zh-CN" dirty="0"/>
              <a:t>废物桶的国产中低放废物</a:t>
            </a:r>
            <a:r>
              <a:rPr lang="en-US" altLang="zh-CN" dirty="0"/>
              <a:t>NDA</a:t>
            </a:r>
            <a:r>
              <a:rPr lang="zh-CN" altLang="zh-CN" dirty="0"/>
              <a:t>测量系统提供理论依据。</a:t>
            </a:r>
          </a:p>
          <a:p>
            <a:endParaRPr lang="zh-CN" altLang="en-US" dirty="0"/>
          </a:p>
        </p:txBody>
      </p:sp>
    </p:spTree>
    <p:extLst>
      <p:ext uri="{BB962C8B-B14F-4D97-AF65-F5344CB8AC3E}">
        <p14:creationId xmlns:p14="http://schemas.microsoft.com/office/powerpoint/2010/main" val="316233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内容</a:t>
            </a:r>
            <a:endParaRPr lang="zh-CN" altLang="en-US" b="1" dirty="0"/>
          </a:p>
        </p:txBody>
      </p:sp>
      <p:sp>
        <p:nvSpPr>
          <p:cNvPr id="3" name="内容占位符 2"/>
          <p:cNvSpPr>
            <a:spLocks noGrp="1"/>
          </p:cNvSpPr>
          <p:nvPr>
            <p:ph idx="1"/>
          </p:nvPr>
        </p:nvSpPr>
        <p:spPr/>
        <p:txBody>
          <a:bodyPr>
            <a:normAutofit/>
          </a:bodyPr>
          <a:lstStyle/>
          <a:p>
            <a:pPr lvl="0"/>
            <a:r>
              <a:rPr lang="en-US" altLang="zh-CN" dirty="0"/>
              <a:t>NDA</a:t>
            </a:r>
            <a:r>
              <a:rPr lang="zh-CN" altLang="zh-CN" dirty="0"/>
              <a:t>系统机械部分优化</a:t>
            </a:r>
          </a:p>
          <a:p>
            <a:pPr lvl="0"/>
            <a:r>
              <a:rPr lang="en-US" altLang="zh-CN" dirty="0" smtClean="0"/>
              <a:t>NDA</a:t>
            </a:r>
            <a:r>
              <a:rPr lang="zh-CN" altLang="zh-CN" dirty="0"/>
              <a:t>系统软件部分功能设计与</a:t>
            </a:r>
            <a:r>
              <a:rPr lang="zh-CN" altLang="zh-CN" dirty="0" smtClean="0"/>
              <a:t>开发</a:t>
            </a:r>
            <a:endParaRPr lang="zh-CN" altLang="zh-CN" dirty="0"/>
          </a:p>
          <a:p>
            <a:pPr lvl="0"/>
            <a:r>
              <a:rPr lang="zh-CN" altLang="zh-CN" dirty="0" smtClean="0"/>
              <a:t>对</a:t>
            </a:r>
            <a:r>
              <a:rPr lang="zh-CN" altLang="zh-CN" dirty="0"/>
              <a:t>新的效率和精度相平衡</a:t>
            </a:r>
            <a:r>
              <a:rPr lang="en-US" altLang="zh-CN" dirty="0"/>
              <a:t>NDA</a:t>
            </a:r>
            <a:r>
              <a:rPr lang="zh-CN" altLang="zh-CN" dirty="0"/>
              <a:t>方法进行研究</a:t>
            </a:r>
          </a:p>
          <a:p>
            <a:pPr lvl="0"/>
            <a:r>
              <a:rPr lang="zh-CN" altLang="zh-CN" dirty="0" smtClean="0"/>
              <a:t>对</a:t>
            </a:r>
            <a:r>
              <a:rPr lang="en-US" altLang="zh-CN" dirty="0"/>
              <a:t>400L</a:t>
            </a:r>
            <a:r>
              <a:rPr lang="zh-CN" altLang="zh-CN" dirty="0"/>
              <a:t>废物桶</a:t>
            </a:r>
            <a:r>
              <a:rPr lang="en-US" altLang="zh-CN" dirty="0"/>
              <a:t>NDA</a:t>
            </a:r>
            <a:r>
              <a:rPr lang="zh-CN" altLang="zh-CN" dirty="0"/>
              <a:t>方法</a:t>
            </a:r>
            <a:r>
              <a:rPr lang="zh-CN" altLang="zh-CN" dirty="0" smtClean="0"/>
              <a:t>进行研究</a:t>
            </a:r>
            <a:endParaRPr lang="en-US" altLang="zh-CN" dirty="0" smtClean="0"/>
          </a:p>
          <a:p>
            <a:pPr lvl="1"/>
            <a:r>
              <a:rPr lang="zh-CN" altLang="zh-CN" dirty="0"/>
              <a:t>通过计算模拟和实验两方面，</a:t>
            </a:r>
            <a:r>
              <a:rPr lang="zh-CN" altLang="zh-CN" dirty="0" smtClean="0"/>
              <a:t>探索</a:t>
            </a:r>
            <a:r>
              <a:rPr lang="en-US" altLang="zh-CN" dirty="0"/>
              <a:t>400L</a:t>
            </a:r>
            <a:r>
              <a:rPr lang="zh-CN" altLang="zh-CN" dirty="0"/>
              <a:t>废物桶</a:t>
            </a:r>
            <a:r>
              <a:rPr lang="en-US" altLang="zh-CN" dirty="0"/>
              <a:t>SGS</a:t>
            </a:r>
            <a:r>
              <a:rPr lang="zh-CN" altLang="zh-CN" dirty="0"/>
              <a:t>和</a:t>
            </a:r>
            <a:r>
              <a:rPr lang="en-US" altLang="zh-CN" dirty="0" smtClean="0"/>
              <a:t>TGS</a:t>
            </a:r>
            <a:r>
              <a:rPr lang="zh-CN" altLang="en-US" dirty="0" smtClean="0"/>
              <a:t>等</a:t>
            </a:r>
            <a:r>
              <a:rPr lang="zh-CN" altLang="zh-CN" dirty="0" smtClean="0"/>
              <a:t>测量</a:t>
            </a:r>
            <a:r>
              <a:rPr lang="zh-CN" altLang="zh-CN" dirty="0"/>
              <a:t>效果与优化方案</a:t>
            </a:r>
            <a:r>
              <a:rPr lang="zh-CN" altLang="zh-CN" dirty="0" smtClean="0"/>
              <a:t>。</a:t>
            </a:r>
            <a:endParaRPr lang="en-US" altLang="zh-CN" dirty="0" smtClean="0"/>
          </a:p>
          <a:p>
            <a:r>
              <a:rPr lang="zh-CN" altLang="zh-CN" dirty="0" smtClean="0"/>
              <a:t>优化</a:t>
            </a:r>
            <a:r>
              <a:rPr lang="zh-CN" altLang="zh-CN" dirty="0"/>
              <a:t>系统的功能</a:t>
            </a:r>
          </a:p>
          <a:p>
            <a:endParaRPr lang="zh-CN" altLang="en-US" dirty="0"/>
          </a:p>
        </p:txBody>
      </p:sp>
    </p:spTree>
    <p:extLst>
      <p:ext uri="{BB962C8B-B14F-4D97-AF65-F5344CB8AC3E}">
        <p14:creationId xmlns:p14="http://schemas.microsoft.com/office/powerpoint/2010/main" val="2293036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拟解决的关键问题</a:t>
            </a:r>
            <a:endParaRPr lang="zh-CN" altLang="en-US" b="1" dirty="0"/>
          </a:p>
        </p:txBody>
      </p:sp>
      <p:sp>
        <p:nvSpPr>
          <p:cNvPr id="3" name="内容占位符 2"/>
          <p:cNvSpPr>
            <a:spLocks noGrp="1"/>
          </p:cNvSpPr>
          <p:nvPr>
            <p:ph idx="1"/>
          </p:nvPr>
        </p:nvSpPr>
        <p:spPr/>
        <p:txBody>
          <a:bodyPr/>
          <a:lstStyle/>
          <a:p>
            <a:pPr marL="514350" lvl="0" indent="-514350">
              <a:buFont typeface="+mj-lt"/>
              <a:buAutoNum type="arabicPeriod"/>
            </a:pPr>
            <a:r>
              <a:rPr lang="zh-CN" altLang="zh-CN" dirty="0"/>
              <a:t>软硬件系统的架构和整合</a:t>
            </a:r>
          </a:p>
          <a:p>
            <a:pPr marL="514350" lvl="0" indent="-514350">
              <a:buFont typeface="+mj-lt"/>
              <a:buAutoNum type="arabicPeriod"/>
            </a:pPr>
            <a:r>
              <a:rPr lang="zh-CN" altLang="zh-CN" dirty="0"/>
              <a:t>系统中不同</a:t>
            </a:r>
            <a:r>
              <a:rPr lang="en-US" altLang="zh-CN" dirty="0"/>
              <a:t>NDA</a:t>
            </a:r>
            <a:r>
              <a:rPr lang="zh-CN" altLang="zh-CN" dirty="0"/>
              <a:t>方法的整合与优化方案的实现</a:t>
            </a:r>
          </a:p>
          <a:p>
            <a:pPr marL="514350" lvl="0" indent="-514350">
              <a:buFont typeface="+mj-lt"/>
              <a:buAutoNum type="arabicPeriod"/>
            </a:pPr>
            <a:r>
              <a:rPr lang="en-US" altLang="zh-CN" dirty="0"/>
              <a:t>400L</a:t>
            </a:r>
            <a:r>
              <a:rPr lang="zh-CN" altLang="zh-CN" dirty="0"/>
              <a:t>废物桶重建模型的确定</a:t>
            </a:r>
          </a:p>
          <a:p>
            <a:pPr marL="514350" lvl="0" indent="-514350">
              <a:buFont typeface="+mj-lt"/>
              <a:buAutoNum type="arabicPeriod"/>
            </a:pPr>
            <a:r>
              <a:rPr lang="en-US" altLang="zh-CN" dirty="0"/>
              <a:t>400L</a:t>
            </a:r>
            <a:r>
              <a:rPr lang="zh-CN" altLang="zh-CN" dirty="0"/>
              <a:t>废物桶优化</a:t>
            </a:r>
            <a:r>
              <a:rPr lang="en-US" altLang="zh-CN" dirty="0"/>
              <a:t>NDA</a:t>
            </a:r>
            <a:r>
              <a:rPr lang="zh-CN" altLang="zh-CN" dirty="0"/>
              <a:t>测量方案的确定</a:t>
            </a:r>
          </a:p>
          <a:p>
            <a:pPr marL="514350" lvl="0" indent="-514350">
              <a:buFont typeface="+mj-lt"/>
              <a:buAutoNum type="arabicPeriod"/>
            </a:pPr>
            <a:r>
              <a:rPr lang="zh-CN" altLang="zh-CN" dirty="0"/>
              <a:t>整个</a:t>
            </a:r>
            <a:r>
              <a:rPr lang="en-US" altLang="zh-CN" dirty="0"/>
              <a:t>NDA</a:t>
            </a:r>
            <a:r>
              <a:rPr lang="zh-CN" altLang="zh-CN" dirty="0"/>
              <a:t>系统准确性，实用性和可靠性的保证</a:t>
            </a:r>
          </a:p>
          <a:p>
            <a:endParaRPr lang="zh-CN" altLang="en-US" dirty="0"/>
          </a:p>
        </p:txBody>
      </p:sp>
    </p:spTree>
    <p:extLst>
      <p:ext uri="{BB962C8B-B14F-4D97-AF65-F5344CB8AC3E}">
        <p14:creationId xmlns:p14="http://schemas.microsoft.com/office/powerpoint/2010/main" val="123524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研究方法</a:t>
            </a:r>
            <a:endParaRPr lang="zh-CN" altLang="en-US" b="1" dirty="0"/>
          </a:p>
        </p:txBody>
      </p:sp>
      <p:sp>
        <p:nvSpPr>
          <p:cNvPr id="3" name="内容占位符 2"/>
          <p:cNvSpPr>
            <a:spLocks noGrp="1"/>
          </p:cNvSpPr>
          <p:nvPr>
            <p:ph idx="1"/>
          </p:nvPr>
        </p:nvSpPr>
        <p:spPr/>
        <p:txBody>
          <a:bodyPr>
            <a:normAutofit fontScale="92500" lnSpcReduction="10000"/>
          </a:bodyPr>
          <a:lstStyle/>
          <a:p>
            <a:r>
              <a:rPr lang="zh-CN" altLang="zh-CN" dirty="0" smtClean="0"/>
              <a:t>观察法</a:t>
            </a:r>
            <a:endParaRPr lang="en-US" altLang="zh-CN" dirty="0" smtClean="0"/>
          </a:p>
          <a:p>
            <a:r>
              <a:rPr lang="zh-CN" altLang="zh-CN" dirty="0" smtClean="0"/>
              <a:t>调查法</a:t>
            </a:r>
            <a:endParaRPr lang="en-US" altLang="zh-CN" dirty="0" smtClean="0"/>
          </a:p>
          <a:p>
            <a:r>
              <a:rPr lang="zh-CN" altLang="zh-CN" dirty="0" smtClean="0"/>
              <a:t>行动</a:t>
            </a:r>
            <a:r>
              <a:rPr lang="zh-CN" altLang="zh-CN" dirty="0"/>
              <a:t>研究</a:t>
            </a:r>
            <a:r>
              <a:rPr lang="zh-CN" altLang="zh-CN" dirty="0" smtClean="0"/>
              <a:t>法</a:t>
            </a:r>
            <a:r>
              <a:rPr lang="en-US" altLang="zh-CN" dirty="0" smtClean="0"/>
              <a:t> </a:t>
            </a:r>
          </a:p>
          <a:p>
            <a:r>
              <a:rPr lang="zh-CN" altLang="zh-CN" dirty="0" smtClean="0"/>
              <a:t>文献法</a:t>
            </a:r>
            <a:endParaRPr lang="en-US" altLang="zh-CN" dirty="0" smtClean="0"/>
          </a:p>
          <a:p>
            <a:r>
              <a:rPr lang="zh-CN" altLang="zh-CN" dirty="0" smtClean="0"/>
              <a:t>经验</a:t>
            </a:r>
            <a:r>
              <a:rPr lang="zh-CN" altLang="zh-CN" dirty="0"/>
              <a:t>总结</a:t>
            </a:r>
            <a:r>
              <a:rPr lang="zh-CN" altLang="zh-CN" dirty="0" smtClean="0"/>
              <a:t>法</a:t>
            </a:r>
            <a:endParaRPr lang="en-US" altLang="zh-CN" dirty="0" smtClean="0"/>
          </a:p>
          <a:p>
            <a:r>
              <a:rPr lang="zh-CN" altLang="zh-CN" dirty="0" smtClean="0"/>
              <a:t>案例</a:t>
            </a:r>
            <a:r>
              <a:rPr lang="zh-CN" altLang="zh-CN" dirty="0"/>
              <a:t>研究</a:t>
            </a:r>
            <a:r>
              <a:rPr lang="zh-CN" altLang="zh-CN" dirty="0" smtClean="0"/>
              <a:t>法</a:t>
            </a:r>
            <a:endParaRPr lang="en-US" altLang="zh-CN" dirty="0" smtClean="0"/>
          </a:p>
          <a:p>
            <a:r>
              <a:rPr lang="zh-CN" altLang="zh-CN" dirty="0" smtClean="0"/>
              <a:t>实验法</a:t>
            </a:r>
            <a:endParaRPr lang="en-US" altLang="zh-CN" dirty="0" smtClean="0"/>
          </a:p>
          <a:p>
            <a:r>
              <a:rPr lang="zh-CN" altLang="zh-CN" dirty="0" smtClean="0"/>
              <a:t>对</a:t>
            </a:r>
            <a:r>
              <a:rPr lang="zh-CN" altLang="zh-CN" dirty="0"/>
              <a:t>类似</a:t>
            </a:r>
            <a:r>
              <a:rPr lang="en-US" altLang="zh-CN" dirty="0"/>
              <a:t>NDA</a:t>
            </a:r>
            <a:r>
              <a:rPr lang="zh-CN" altLang="zh-CN" dirty="0"/>
              <a:t>系统进行研究和借鉴。</a:t>
            </a:r>
          </a:p>
          <a:p>
            <a:endParaRPr lang="zh-CN" altLang="en-US" dirty="0"/>
          </a:p>
        </p:txBody>
      </p:sp>
    </p:spTree>
    <p:extLst>
      <p:ext uri="{BB962C8B-B14F-4D97-AF65-F5344CB8AC3E}">
        <p14:creationId xmlns:p14="http://schemas.microsoft.com/office/powerpoint/2010/main" val="2331510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课题设计及试验方案</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92500" lnSpcReduction="20000"/>
          </a:bodyPr>
          <a:lstStyle/>
          <a:p>
            <a:pPr lvl="0"/>
            <a:r>
              <a:rPr lang="zh-CN" altLang="zh-CN" dirty="0"/>
              <a:t>前期</a:t>
            </a:r>
            <a:r>
              <a:rPr lang="zh-CN" altLang="zh-CN" dirty="0" smtClean="0"/>
              <a:t>准备</a:t>
            </a:r>
            <a:endParaRPr lang="en-US" altLang="zh-CN" dirty="0" smtClean="0"/>
          </a:p>
          <a:p>
            <a:pPr lvl="1"/>
            <a:r>
              <a:rPr lang="zh-CN" altLang="zh-CN" dirty="0"/>
              <a:t>制定课题研究</a:t>
            </a:r>
            <a:r>
              <a:rPr lang="zh-CN" altLang="zh-CN" dirty="0" smtClean="0"/>
              <a:t>目标</a:t>
            </a:r>
            <a:r>
              <a:rPr lang="zh-CN" altLang="en-US" dirty="0" smtClean="0"/>
              <a:t>、</a:t>
            </a:r>
            <a:r>
              <a:rPr lang="zh-CN" altLang="zh-CN" dirty="0" smtClean="0"/>
              <a:t>计划进度</a:t>
            </a:r>
            <a:endParaRPr lang="zh-CN" altLang="zh-CN" dirty="0"/>
          </a:p>
          <a:p>
            <a:pPr lvl="0"/>
            <a:r>
              <a:rPr lang="zh-CN" altLang="zh-CN" dirty="0" smtClean="0"/>
              <a:t>系统设计</a:t>
            </a:r>
            <a:endParaRPr lang="en-US" altLang="zh-CN" dirty="0" smtClean="0"/>
          </a:p>
          <a:p>
            <a:pPr lvl="1"/>
            <a:r>
              <a:rPr lang="zh-CN" altLang="zh-CN" dirty="0" smtClean="0"/>
              <a:t>测量</a:t>
            </a:r>
            <a:r>
              <a:rPr lang="zh-CN" altLang="en-US" dirty="0" smtClean="0"/>
              <a:t>、</a:t>
            </a:r>
            <a:r>
              <a:rPr lang="zh-CN" altLang="zh-CN" dirty="0" smtClean="0"/>
              <a:t>数据采集</a:t>
            </a:r>
            <a:r>
              <a:rPr lang="zh-CN" altLang="en-US" dirty="0" smtClean="0"/>
              <a:t>、</a:t>
            </a:r>
            <a:r>
              <a:rPr lang="zh-CN" altLang="zh-CN" dirty="0" smtClean="0"/>
              <a:t>数据处理</a:t>
            </a:r>
            <a:r>
              <a:rPr lang="zh-CN" altLang="zh-CN" dirty="0"/>
              <a:t>与活度</a:t>
            </a:r>
            <a:r>
              <a:rPr lang="zh-CN" altLang="zh-CN" dirty="0" smtClean="0"/>
              <a:t>重建</a:t>
            </a:r>
            <a:endParaRPr lang="zh-CN" altLang="zh-CN" dirty="0"/>
          </a:p>
          <a:p>
            <a:pPr lvl="0"/>
            <a:r>
              <a:rPr lang="zh-CN" altLang="zh-CN" dirty="0" smtClean="0"/>
              <a:t>模型</a:t>
            </a:r>
            <a:r>
              <a:rPr lang="zh-CN" altLang="zh-CN" dirty="0"/>
              <a:t>建立及</a:t>
            </a:r>
            <a:r>
              <a:rPr lang="zh-CN" altLang="zh-CN" dirty="0" smtClean="0"/>
              <a:t>数据分析</a:t>
            </a:r>
            <a:endParaRPr lang="en-US" altLang="zh-CN" dirty="0" smtClean="0"/>
          </a:p>
          <a:p>
            <a:pPr lvl="1"/>
            <a:r>
              <a:rPr lang="zh-CN" altLang="zh-CN" dirty="0"/>
              <a:t>确定测量方案与活度重建模型</a:t>
            </a:r>
          </a:p>
          <a:p>
            <a:pPr lvl="1"/>
            <a:r>
              <a:rPr lang="zh-CN" altLang="zh-CN" dirty="0"/>
              <a:t>进行实验测量并采集相关数据</a:t>
            </a:r>
          </a:p>
          <a:p>
            <a:pPr lvl="1"/>
            <a:r>
              <a:rPr lang="zh-CN" altLang="zh-CN" dirty="0"/>
              <a:t>验证测量方案与重建模型的</a:t>
            </a:r>
            <a:r>
              <a:rPr lang="zh-CN" altLang="zh-CN" dirty="0" smtClean="0"/>
              <a:t>优劣</a:t>
            </a:r>
            <a:endParaRPr lang="zh-CN" altLang="zh-CN" dirty="0"/>
          </a:p>
          <a:p>
            <a:pPr lvl="0"/>
            <a:r>
              <a:rPr lang="zh-CN" altLang="zh-CN" dirty="0" smtClean="0"/>
              <a:t>系统</a:t>
            </a:r>
            <a:r>
              <a:rPr lang="zh-CN" altLang="zh-CN" dirty="0"/>
              <a:t>调试</a:t>
            </a:r>
          </a:p>
          <a:p>
            <a:pPr lvl="0"/>
            <a:r>
              <a:rPr lang="zh-CN" altLang="zh-CN" dirty="0" smtClean="0"/>
              <a:t>总结</a:t>
            </a:r>
            <a:r>
              <a:rPr lang="zh-CN" altLang="zh-CN" dirty="0"/>
              <a:t>与拓展</a:t>
            </a:r>
          </a:p>
          <a:p>
            <a:endParaRPr lang="zh-CN" altLang="en-US" dirty="0"/>
          </a:p>
        </p:txBody>
      </p:sp>
    </p:spTree>
    <p:extLst>
      <p:ext uri="{BB962C8B-B14F-4D97-AF65-F5344CB8AC3E}">
        <p14:creationId xmlns:p14="http://schemas.microsoft.com/office/powerpoint/2010/main" val="333715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400L</a:t>
            </a:r>
            <a:r>
              <a:rPr lang="zh-CN" altLang="zh-CN" dirty="0"/>
              <a:t>废物</a:t>
            </a:r>
            <a:r>
              <a:rPr lang="zh-CN" altLang="zh-CN" dirty="0" smtClean="0"/>
              <a:t>桶</a:t>
            </a:r>
            <a:r>
              <a:rPr lang="en-US" altLang="zh-CN" dirty="0" smtClean="0"/>
              <a:t>STGS</a:t>
            </a:r>
            <a:r>
              <a:rPr lang="zh-CN" altLang="en-US" dirty="0" smtClean="0"/>
              <a:t>方法基于病态矩阵的误差优化策略研究</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zh-CN" altLang="en-US" dirty="0"/>
              <a:t>学生：饶开源</a:t>
            </a:r>
            <a:endParaRPr kumimoji="1" lang="en-US" altLang="zh-CN" dirty="0"/>
          </a:p>
          <a:p>
            <a:r>
              <a:rPr kumimoji="1" lang="zh-CN" altLang="en-US" dirty="0"/>
              <a:t>指导老师：顾卫国</a:t>
            </a:r>
          </a:p>
          <a:p>
            <a:endParaRPr kumimoji="1" lang="zh-CN" altLang="en-US" dirty="0"/>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课题计划进度</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77500" lnSpcReduction="20000"/>
          </a:bodyPr>
          <a:lstStyle/>
          <a:p>
            <a:pPr lvl="0">
              <a:buFont typeface="Wingdings" panose="05000000000000000000" pitchFamily="2" charset="2"/>
              <a:buChar char="Ø"/>
            </a:pPr>
            <a:r>
              <a:rPr lang="en-US" altLang="zh-CN" dirty="0"/>
              <a:t>2017</a:t>
            </a:r>
            <a:r>
              <a:rPr lang="zh-CN" altLang="zh-CN" dirty="0"/>
              <a:t>年</a:t>
            </a:r>
            <a:r>
              <a:rPr lang="en-US" altLang="zh-CN" dirty="0"/>
              <a:t>1</a:t>
            </a:r>
            <a:r>
              <a:rPr lang="zh-CN" altLang="zh-CN" dirty="0"/>
              <a:t>月－</a:t>
            </a:r>
            <a:r>
              <a:rPr lang="en-US" altLang="zh-CN" dirty="0"/>
              <a:t>2017</a:t>
            </a:r>
            <a:r>
              <a:rPr lang="zh-CN" altLang="zh-CN" dirty="0"/>
              <a:t>年</a:t>
            </a:r>
            <a:r>
              <a:rPr lang="en-US" altLang="zh-CN" dirty="0"/>
              <a:t>3</a:t>
            </a:r>
            <a:r>
              <a:rPr lang="zh-CN" altLang="zh-CN" dirty="0"/>
              <a:t>月</a:t>
            </a:r>
          </a:p>
          <a:p>
            <a:pPr lvl="1"/>
            <a:r>
              <a:rPr lang="zh-CN" altLang="zh-CN" dirty="0"/>
              <a:t>启动前期准备（目标、计划、调研、前期准备等）；</a:t>
            </a:r>
          </a:p>
          <a:p>
            <a:pPr lvl="0">
              <a:buFont typeface="Wingdings" panose="05000000000000000000" pitchFamily="2" charset="2"/>
              <a:buChar char="Ø"/>
            </a:pPr>
            <a:r>
              <a:rPr lang="en-US" altLang="zh-CN" dirty="0"/>
              <a:t>2017</a:t>
            </a:r>
            <a:r>
              <a:rPr lang="zh-CN" altLang="zh-CN" dirty="0"/>
              <a:t>年</a:t>
            </a:r>
            <a:r>
              <a:rPr lang="en-US" altLang="zh-CN" dirty="0"/>
              <a:t>4</a:t>
            </a:r>
            <a:r>
              <a:rPr lang="zh-CN" altLang="zh-CN" dirty="0"/>
              <a:t>月－</a:t>
            </a:r>
            <a:r>
              <a:rPr lang="en-US" altLang="zh-CN" dirty="0"/>
              <a:t>2017</a:t>
            </a:r>
            <a:r>
              <a:rPr lang="zh-CN" altLang="zh-CN" dirty="0"/>
              <a:t>年</a:t>
            </a:r>
            <a:r>
              <a:rPr lang="en-US" altLang="zh-CN" dirty="0"/>
              <a:t>7</a:t>
            </a:r>
            <a:r>
              <a:rPr lang="zh-CN" altLang="zh-CN" dirty="0"/>
              <a:t>月</a:t>
            </a:r>
          </a:p>
          <a:p>
            <a:pPr lvl="1"/>
            <a:r>
              <a:rPr lang="zh-CN" altLang="zh-CN" dirty="0"/>
              <a:t>完成原型机设计和软件开发；</a:t>
            </a:r>
          </a:p>
          <a:p>
            <a:pPr lvl="1"/>
            <a:r>
              <a:rPr lang="zh-CN" altLang="zh-CN" dirty="0"/>
              <a:t>研究各类相关软件、模型及算法，从中借鉴、学习；</a:t>
            </a:r>
          </a:p>
          <a:p>
            <a:pPr lvl="0">
              <a:buFont typeface="Wingdings" panose="05000000000000000000" pitchFamily="2" charset="2"/>
              <a:buChar char="Ø"/>
            </a:pPr>
            <a:r>
              <a:rPr lang="en-US" altLang="zh-CN" dirty="0"/>
              <a:t>2017</a:t>
            </a:r>
            <a:r>
              <a:rPr lang="zh-CN" altLang="zh-CN" dirty="0"/>
              <a:t>年</a:t>
            </a:r>
            <a:r>
              <a:rPr lang="en-US" altLang="zh-CN" dirty="0"/>
              <a:t>8</a:t>
            </a:r>
            <a:r>
              <a:rPr lang="zh-CN" altLang="zh-CN" dirty="0"/>
              <a:t>月－</a:t>
            </a:r>
            <a:r>
              <a:rPr lang="en-US" altLang="zh-CN" dirty="0"/>
              <a:t>2017</a:t>
            </a:r>
            <a:r>
              <a:rPr lang="zh-CN" altLang="zh-CN" dirty="0"/>
              <a:t>年</a:t>
            </a:r>
            <a:r>
              <a:rPr lang="en-US" altLang="zh-CN" dirty="0"/>
              <a:t>9</a:t>
            </a:r>
            <a:r>
              <a:rPr lang="zh-CN" altLang="zh-CN" dirty="0"/>
              <a:t>月</a:t>
            </a:r>
          </a:p>
          <a:p>
            <a:pPr lvl="1"/>
            <a:r>
              <a:rPr lang="zh-CN" altLang="zh-CN" dirty="0"/>
              <a:t>实验验证</a:t>
            </a:r>
            <a:r>
              <a:rPr lang="en-US" altLang="zh-CN" dirty="0"/>
              <a:t>NDA</a:t>
            </a:r>
            <a:r>
              <a:rPr lang="zh-CN" altLang="zh-CN" dirty="0"/>
              <a:t>设备的性能；</a:t>
            </a:r>
          </a:p>
          <a:p>
            <a:pPr lvl="1"/>
            <a:r>
              <a:rPr lang="zh-CN" altLang="zh-CN" dirty="0"/>
              <a:t>对比</a:t>
            </a:r>
            <a:r>
              <a:rPr lang="en-US" altLang="zh-CN" dirty="0"/>
              <a:t>400L</a:t>
            </a:r>
            <a:r>
              <a:rPr lang="zh-CN" altLang="zh-CN" dirty="0"/>
              <a:t>废物桶重建算法的优劣；</a:t>
            </a:r>
          </a:p>
          <a:p>
            <a:pPr lvl="1"/>
            <a:r>
              <a:rPr lang="zh-CN" altLang="zh-CN" dirty="0"/>
              <a:t>工程硕士论文初稿和修改；</a:t>
            </a:r>
          </a:p>
          <a:p>
            <a:pPr lvl="0">
              <a:buFont typeface="Wingdings" panose="05000000000000000000" pitchFamily="2" charset="2"/>
              <a:buChar char="Ø"/>
            </a:pPr>
            <a:r>
              <a:rPr lang="en-US" altLang="zh-CN" dirty="0"/>
              <a:t>2017</a:t>
            </a:r>
            <a:r>
              <a:rPr lang="zh-CN" altLang="zh-CN" dirty="0"/>
              <a:t>年</a:t>
            </a:r>
            <a:r>
              <a:rPr lang="en-US" altLang="zh-CN" dirty="0"/>
              <a:t>10</a:t>
            </a:r>
            <a:r>
              <a:rPr lang="zh-CN" altLang="zh-CN" dirty="0"/>
              <a:t>月－</a:t>
            </a:r>
            <a:r>
              <a:rPr lang="en-US" altLang="zh-CN" dirty="0"/>
              <a:t>2017</a:t>
            </a:r>
            <a:r>
              <a:rPr lang="zh-CN" altLang="zh-CN" dirty="0"/>
              <a:t>年</a:t>
            </a:r>
            <a:r>
              <a:rPr lang="en-US" altLang="zh-CN" dirty="0"/>
              <a:t>12</a:t>
            </a:r>
            <a:r>
              <a:rPr lang="zh-CN" altLang="zh-CN" dirty="0"/>
              <a:t>月</a:t>
            </a:r>
          </a:p>
          <a:p>
            <a:pPr lvl="1"/>
            <a:r>
              <a:rPr lang="zh-CN" altLang="zh-CN" dirty="0"/>
              <a:t>完成优化模型的计算机程序的开发，并试运行及试验；</a:t>
            </a:r>
          </a:p>
          <a:p>
            <a:pPr lvl="1"/>
            <a:r>
              <a:rPr lang="zh-CN" altLang="zh-CN" dirty="0"/>
              <a:t>工程硕士论文定稿和答辩。</a:t>
            </a:r>
          </a:p>
          <a:p>
            <a:endParaRPr lang="zh-CN" altLang="en-US" dirty="0"/>
          </a:p>
        </p:txBody>
      </p:sp>
    </p:spTree>
    <p:extLst>
      <p:ext uri="{BB962C8B-B14F-4D97-AF65-F5344CB8AC3E}">
        <p14:creationId xmlns:p14="http://schemas.microsoft.com/office/powerpoint/2010/main" val="140652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endParaRPr kumimoji="1" lang="en-US" altLang="zh-CN" dirty="0" smtClean="0"/>
          </a:p>
          <a:p>
            <a:r>
              <a:rPr kumimoji="1" lang="zh-CN" altLang="en-US" dirty="0" smtClean="0"/>
              <a:t>拟解决的关键问题</a:t>
            </a:r>
            <a:endParaRPr kumimoji="1" lang="en-US" altLang="zh-CN" dirty="0" smtClean="0"/>
          </a:p>
          <a:p>
            <a:r>
              <a:rPr kumimoji="1" lang="zh-CN" altLang="en-US" dirty="0" smtClean="0"/>
              <a:t>研究方法</a:t>
            </a:r>
            <a:endParaRPr kumimoji="1" lang="en-US" altLang="zh-CN" dirty="0" smtClean="0"/>
          </a:p>
          <a:p>
            <a:r>
              <a:rPr kumimoji="1" lang="zh-CN" altLang="en-US" dirty="0" smtClean="0"/>
              <a:t>设计</a:t>
            </a:r>
            <a:r>
              <a:rPr kumimoji="1" lang="zh-CN" altLang="en-US" dirty="0"/>
              <a:t>及试验</a:t>
            </a:r>
            <a:r>
              <a:rPr kumimoji="1" lang="zh-CN" altLang="en-US" dirty="0" smtClean="0"/>
              <a:t>方案</a:t>
            </a:r>
            <a:endParaRPr kumimoji="1" lang="en-US" altLang="zh-CN" dirty="0"/>
          </a:p>
          <a:p>
            <a:r>
              <a:rPr kumimoji="1" lang="zh-CN" altLang="en-US" dirty="0" smtClean="0"/>
              <a:t>课题</a:t>
            </a:r>
            <a:r>
              <a:rPr kumimoji="1" lang="zh-CN" altLang="en-US" dirty="0"/>
              <a:t>计划</a:t>
            </a:r>
            <a:r>
              <a:rPr kumimoji="1" lang="zh-CN" altLang="en-US" dirty="0" smtClean="0"/>
              <a:t>进度</a:t>
            </a:r>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条件数与病态</a:t>
            </a:r>
            <a:r>
              <a:rPr lang="zh-CN" altLang="en-US" b="1" dirty="0" smtClean="0"/>
              <a:t>矩阵方程组</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zh-CN" altLang="en-US" dirty="0" smtClean="0"/>
                  <a:t>发射重建方程</a:t>
                </a:r>
                <a:r>
                  <a:rPr lang="en-US" altLang="zh-CN" dirty="0"/>
                  <a:t>:</a:t>
                </a:r>
                <a:r>
                  <a:rPr lang="zh-CN" altLang="en-US" dirty="0" smtClean="0"/>
                  <a:t>Ｅ</a:t>
                </a:r>
                <a:r>
                  <a:rPr lang="en-US" altLang="zh-CN" dirty="0"/>
                  <a:t>·</a:t>
                </a:r>
                <a:r>
                  <a:rPr lang="zh-CN" altLang="en-US" dirty="0"/>
                  <a:t>Ａ </a:t>
                </a:r>
                <a:r>
                  <a:rPr lang="zh-CN" altLang="en-US" dirty="0" smtClean="0"/>
                  <a:t>＝Ｃ</a:t>
                </a:r>
                <a:endParaRPr lang="en-US" altLang="zh-CN" dirty="0" smtClean="0"/>
              </a:p>
              <a:p>
                <a:r>
                  <a:rPr lang="en-US" altLang="zh-CN" dirty="0" smtClean="0"/>
                  <a:t>E:</a:t>
                </a:r>
                <a:r>
                  <a:rPr lang="zh-CN" altLang="en-US" dirty="0" smtClean="0"/>
                  <a:t>效率刻度矩阵，自吸收因子</a:t>
                </a:r>
                <a:r>
                  <a:rPr lang="en-US" altLang="zh-CN" dirty="0" smtClean="0"/>
                  <a:t>;A:</a:t>
                </a:r>
                <a:r>
                  <a:rPr lang="zh-CN" altLang="en-US" dirty="0" smtClean="0"/>
                  <a:t>所测样品活度</a:t>
                </a:r>
                <a:r>
                  <a:rPr lang="en-US" altLang="zh-CN" dirty="0" smtClean="0"/>
                  <a:t>;C</a:t>
                </a:r>
                <a:r>
                  <a:rPr lang="zh-CN" altLang="en-US" dirty="0" smtClean="0"/>
                  <a:t>：探测器的计数率</a:t>
                </a:r>
                <a:endParaRPr lang="en-US" altLang="zh-CN" dirty="0" smtClean="0"/>
              </a:p>
              <a:p>
                <a:r>
                  <a:rPr lang="zh-CN" altLang="en-US" dirty="0" smtClean="0"/>
                  <a:t>效率矩阵误差为</a:t>
                </a:r>
                <a:r>
                  <a:rPr lang="en-US" altLang="zh-CN" dirty="0" err="1" smtClean="0"/>
                  <a:t>dE</a:t>
                </a:r>
                <a:r>
                  <a:rPr lang="en-US" altLang="zh-CN" dirty="0" smtClean="0"/>
                  <a:t>,</a:t>
                </a:r>
                <a:r>
                  <a:rPr lang="zh-CN" altLang="en-US" dirty="0" smtClean="0"/>
                  <a:t>探测器误差为</a:t>
                </a:r>
                <a:r>
                  <a:rPr lang="en-US" altLang="zh-CN" dirty="0" err="1" smtClean="0"/>
                  <a:t>dC</a:t>
                </a:r>
                <a:endParaRPr lang="en-US" altLang="zh-CN" dirty="0" smtClean="0"/>
              </a:p>
              <a:p>
                <a:r>
                  <a:rPr lang="en-US" altLang="zh-CN" dirty="0" smtClean="0"/>
                  <a:t>(</a:t>
                </a:r>
                <a:r>
                  <a:rPr lang="en-US" altLang="zh-CN" dirty="0" err="1" smtClean="0"/>
                  <a:t>E+dE</a:t>
                </a:r>
                <a:r>
                  <a:rPr lang="en-US" altLang="zh-CN" dirty="0" smtClean="0"/>
                  <a:t>)(</a:t>
                </a:r>
                <a:r>
                  <a:rPr lang="en-US" altLang="zh-CN" dirty="0" err="1" smtClean="0"/>
                  <a:t>A+dA</a:t>
                </a:r>
                <a:r>
                  <a:rPr lang="en-US" altLang="zh-CN" dirty="0" smtClean="0"/>
                  <a:t>)=</a:t>
                </a:r>
                <a:r>
                  <a:rPr lang="en-US" altLang="zh-CN" dirty="0" err="1" smtClean="0"/>
                  <a:t>C+dC</a:t>
                </a:r>
                <a:endParaRPr lang="en-US" altLang="zh-CN" dirty="0" smtClean="0"/>
              </a:p>
              <a:p>
                <a:r>
                  <a:rPr lang="zh-CN" altLang="zh-CN" dirty="0"/>
                  <a:t>解的</a:t>
                </a:r>
                <a:r>
                  <a:rPr lang="zh-CN" altLang="zh-CN" dirty="0" smtClean="0"/>
                  <a:t>相对误差</a:t>
                </a:r>
                <a:r>
                  <a:rPr lang="zh-CN" altLang="en-US" dirty="0" smtClean="0"/>
                  <a:t>为</a:t>
                </a:r>
                <a:endParaRPr lang="en-US" altLang="zh-CN" dirty="0" smtClean="0"/>
              </a:p>
              <a:p>
                <a14:m>
                  <m:oMath xmlns:m="http://schemas.openxmlformats.org/officeDocument/2006/math">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𝑑𝐴</m:t>
                            </m:r>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num>
                      <m:den>
                        <m:r>
                          <a:rPr lang="en-US" altLang="zh-CN" b="0" i="1" smtClean="0">
                            <a:latin typeface="Cambria Math" panose="02040503050406030204" pitchFamily="18" charset="0"/>
                            <a:ea typeface="Cambria Math" panose="02040503050406030204" pitchFamily="18" charset="0"/>
                          </a:rPr>
                          <m:t>1−</m:t>
                        </m:r>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den>
                    </m:f>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𝐶</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𝐶</m:t>
                                </m:r>
                              </m:e>
                            </m:d>
                          </m:den>
                        </m:f>
                      </m:e>
                    </m:d>
                  </m:oMath>
                </a14:m>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1" t="-2825"/>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943429" y="49246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9380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条件数与病态矩阵方程组</a:t>
            </a:r>
            <a:endParaRPr lang="zh-CN" altLang="en-US" b="1"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𝐸</m:t>
                            </m:r>
                          </m:e>
                          <m:sup>
                            <m:r>
                              <a:rPr lang="en-US" altLang="zh-CN" i="1">
                                <a:latin typeface="Cambria Math" panose="02040503050406030204" pitchFamily="18" charset="0"/>
                                <a:ea typeface="Cambria Math" panose="02040503050406030204" pitchFamily="18" charset="0"/>
                              </a:rPr>
                              <m:t>−1</m:t>
                            </m:r>
                          </m:sup>
                        </m:sSup>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𝐸</m:t>
                        </m:r>
                      </m:e>
                    </m:d>
                  </m:oMath>
                </a14:m>
                <a:r>
                  <a:rPr lang="zh-CN" altLang="en-US" dirty="0" smtClean="0"/>
                  <a:t>称为效率矩阵</a:t>
                </a:r>
                <a:r>
                  <a:rPr lang="en-US" altLang="zh-CN" dirty="0" smtClean="0"/>
                  <a:t>E</a:t>
                </a:r>
                <a:r>
                  <a:rPr lang="zh-CN" altLang="en-US" dirty="0" smtClean="0"/>
                  <a:t>的条件数，</a:t>
                </a:r>
                <a:r>
                  <a:rPr lang="zh-CN" altLang="zh-CN" dirty="0"/>
                  <a:t>记</a:t>
                </a:r>
                <a:r>
                  <a:rPr lang="zh-CN" altLang="zh-CN" dirty="0" smtClean="0"/>
                  <a:t>为</a:t>
                </a:r>
                <a:r>
                  <a:rPr lang="en-US" altLang="zh-CN" dirty="0" smtClean="0"/>
                  <a:t>Cond(E)</a:t>
                </a:r>
              </a:p>
              <a:p>
                <a:r>
                  <a:rPr lang="zh-CN" altLang="zh-CN" dirty="0"/>
                  <a:t>当</a:t>
                </a:r>
                <a:r>
                  <a:rPr lang="en-US" altLang="zh-CN" dirty="0" smtClean="0"/>
                  <a:t>Cond(E)&gt;&gt;</a:t>
                </a:r>
                <a:r>
                  <a:rPr lang="en-US" altLang="zh-CN" dirty="0"/>
                  <a:t>1</a:t>
                </a:r>
                <a:r>
                  <a:rPr lang="zh-CN" altLang="zh-CN" dirty="0"/>
                  <a:t>，则方程组称为“病态”的</a:t>
                </a:r>
                <a:r>
                  <a:rPr lang="zh-CN" altLang="zh-CN" dirty="0" smtClean="0"/>
                  <a:t>；当</a:t>
                </a:r>
                <a:r>
                  <a:rPr lang="en-US" altLang="zh-CN" dirty="0" smtClean="0"/>
                  <a:t>Cond(E)</a:t>
                </a:r>
                <a:r>
                  <a:rPr lang="zh-CN" altLang="zh-CN" dirty="0"/>
                  <a:t>较小时，则方程组称为“良态”的</a:t>
                </a:r>
                <a:r>
                  <a:rPr lang="zh-CN" altLang="zh-CN" dirty="0" smtClean="0"/>
                  <a:t>。</a:t>
                </a:r>
                <a:r>
                  <a:rPr lang="zh-CN" altLang="en-US" dirty="0" smtClean="0"/>
                  <a:t>病态方程组求解误差将会被放大。</a:t>
                </a:r>
                <a:endParaRPr lang="en-US" altLang="zh-CN" dirty="0" smtClean="0"/>
              </a:p>
              <a:p>
                <a:r>
                  <a:rPr lang="zh-CN" altLang="en-US" dirty="0"/>
                  <a:t>从</a:t>
                </a:r>
                <a:r>
                  <a:rPr lang="zh-CN" altLang="en-US" dirty="0" smtClean="0"/>
                  <a:t>这个角度，我们可以提出一套</a:t>
                </a:r>
                <a:r>
                  <a:rPr lang="zh-CN" altLang="en-US" dirty="0" smtClean="0"/>
                  <a:t>探测器定位，</a:t>
                </a:r>
                <a:r>
                  <a:rPr lang="zh-CN" altLang="en-US" dirty="0" smtClean="0"/>
                  <a:t>准直</a:t>
                </a:r>
                <a:r>
                  <a:rPr lang="zh-CN" altLang="en-US" dirty="0" smtClean="0"/>
                  <a:t>器设计</a:t>
                </a:r>
                <a:r>
                  <a:rPr lang="zh-CN" altLang="en-US" dirty="0" smtClean="0"/>
                  <a:t>的标准，以保证在不同介质密度条件下，</a:t>
                </a:r>
                <a:r>
                  <a:rPr lang="en-US" altLang="zh-CN" dirty="0" smtClean="0"/>
                  <a:t>Cond(E)</a:t>
                </a:r>
                <a:r>
                  <a:rPr lang="zh-CN" altLang="en-US" dirty="0" smtClean="0"/>
                  <a:t>足够小</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260" r="-2074"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87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a:t>
            </a:r>
            <a:r>
              <a:rPr lang="zh-CN" altLang="zh-CN" b="1" dirty="0" smtClean="0"/>
              <a:t>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二十世纪</a:t>
            </a:r>
            <a:r>
              <a:rPr lang="zh-CN" altLang="en-US" dirty="0" smtClean="0"/>
              <a:t>七十</a:t>
            </a:r>
            <a:r>
              <a:rPr lang="zh-CN" altLang="zh-CN" dirty="0" smtClean="0"/>
              <a:t>年代</a:t>
            </a:r>
            <a:r>
              <a:rPr lang="zh-CN" altLang="en-US" dirty="0" smtClean="0"/>
              <a:t>，</a:t>
            </a:r>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二十世纪八十年代末，</a:t>
            </a:r>
            <a:r>
              <a:rPr lang="en-US" altLang="zh-CN" dirty="0"/>
              <a:t>CT</a:t>
            </a:r>
            <a:r>
              <a:rPr lang="zh-CN" altLang="zh-CN" dirty="0"/>
              <a:t>（</a:t>
            </a:r>
            <a:r>
              <a:rPr lang="en-US" altLang="zh-CN" dirty="0"/>
              <a:t>Computerized </a:t>
            </a:r>
            <a:r>
              <a:rPr lang="en-US" altLang="zh-CN" dirty="0" smtClean="0"/>
              <a:t>Tomography</a:t>
            </a:r>
            <a:r>
              <a:rPr lang="zh-CN" altLang="zh-CN" dirty="0" smtClean="0"/>
              <a:t>）</a:t>
            </a:r>
            <a:r>
              <a:rPr lang="zh-CN" altLang="zh-CN" dirty="0"/>
              <a:t>成像技术</a:t>
            </a:r>
            <a:r>
              <a:rPr lang="zh-CN" altLang="en-US" dirty="0"/>
              <a:t>引入形成</a:t>
            </a:r>
            <a:r>
              <a:rPr lang="en-US" altLang="zh-CN" dirty="0" smtClean="0"/>
              <a:t>TGS</a:t>
            </a:r>
          </a:p>
          <a:p>
            <a:r>
              <a:rPr lang="zh-CN" altLang="en-US" dirty="0" smtClean="0"/>
              <a:t>美国针对</a:t>
            </a:r>
            <a:r>
              <a:rPr lang="en-US" altLang="zh-CN" dirty="0" smtClean="0"/>
              <a:t>SGS</a:t>
            </a:r>
            <a:r>
              <a:rPr lang="zh-CN" altLang="en-US" dirty="0" smtClean="0"/>
              <a:t>和</a:t>
            </a:r>
            <a:r>
              <a:rPr lang="en-US" altLang="zh-CN" dirty="0" smtClean="0"/>
              <a:t>TGS</a:t>
            </a:r>
            <a:r>
              <a:rPr lang="zh-CN" altLang="en-US" dirty="0" smtClean="0"/>
              <a:t>技术研究主要集中在</a:t>
            </a:r>
            <a:r>
              <a:rPr lang="en-US" altLang="zh-CN" dirty="0" smtClean="0"/>
              <a:t>LANL</a:t>
            </a:r>
            <a:r>
              <a:rPr lang="zh-CN" altLang="en-US" dirty="0" smtClean="0"/>
              <a:t>和</a:t>
            </a:r>
            <a:r>
              <a:rPr lang="en-US" altLang="zh-CN" dirty="0" smtClean="0"/>
              <a:t>LLNL</a:t>
            </a:r>
            <a:r>
              <a:rPr lang="zh-CN" altLang="en-US" dirty="0" smtClean="0"/>
              <a:t>（</a:t>
            </a:r>
            <a:r>
              <a:rPr lang="en-US" altLang="zh-CN" dirty="0" smtClean="0"/>
              <a:t>Lawrence </a:t>
            </a:r>
            <a:r>
              <a:rPr lang="en-US" altLang="zh-CN" dirty="0"/>
              <a:t>Livermore National </a:t>
            </a:r>
            <a:r>
              <a:rPr lang="en-US" altLang="zh-CN" dirty="0" smtClean="0"/>
              <a:t>Laboratory</a:t>
            </a:r>
            <a:r>
              <a:rPr lang="zh-CN" altLang="en-US" dirty="0" smtClean="0"/>
              <a:t>）实验室</a:t>
            </a:r>
            <a:endParaRPr lang="en-US" altLang="zh-CN" dirty="0" smtClean="0"/>
          </a:p>
          <a:p>
            <a:r>
              <a:rPr lang="zh-CN" altLang="en-US" dirty="0" smtClean="0"/>
              <a:t>目前，国外已经有较为成熟的商业化产品，主要来自</a:t>
            </a:r>
            <a:r>
              <a:rPr lang="en-US" altLang="zh-CN" dirty="0" err="1" smtClean="0"/>
              <a:t>Antech</a:t>
            </a:r>
            <a:r>
              <a:rPr lang="zh-CN" altLang="en-US" dirty="0" smtClean="0"/>
              <a:t>和</a:t>
            </a:r>
            <a:r>
              <a:rPr lang="en-US" altLang="zh-CN" dirty="0" smtClean="0"/>
              <a:t>Canberra</a:t>
            </a:r>
            <a:r>
              <a:rPr lang="zh-CN" altLang="en-US" dirty="0" smtClean="0"/>
              <a:t>公司</a:t>
            </a:r>
            <a:endParaRPr lang="en-US" altLang="zh-CN" dirty="0"/>
          </a:p>
          <a:p>
            <a:pPr marL="0" indent="0">
              <a:buNone/>
            </a:pP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19503</TotalTime>
  <Words>973</Words>
  <Application>Microsoft Office PowerPoint</Application>
  <PresentationFormat>全屏显示(4:3)</PresentationFormat>
  <Paragraphs>116</Paragraphs>
  <Slides>21</Slides>
  <Notes>0</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Heiti SC Light</vt:lpstr>
      <vt:lpstr>宋体</vt:lpstr>
      <vt:lpstr>Arial</vt:lpstr>
      <vt:lpstr>Calibri</vt:lpstr>
      <vt:lpstr>Cambria Math</vt:lpstr>
      <vt:lpstr>Wingdings</vt:lpstr>
      <vt:lpstr>Office 主题</vt:lpstr>
      <vt:lpstr>PowerPoint 演示文稿</vt:lpstr>
      <vt:lpstr>400L废物桶STGS方法基于病态矩阵的误差优化策略研究</vt:lpstr>
      <vt:lpstr>开题报告的内容</vt:lpstr>
      <vt:lpstr>课题研究的意义</vt:lpstr>
      <vt:lpstr>课题研究的意义</vt:lpstr>
      <vt:lpstr>条件数与病态矩阵方程组</vt:lpstr>
      <vt:lpstr>条件数与病态矩阵方程组</vt:lpstr>
      <vt:lpstr>国内外研究的历史和现状</vt:lpstr>
      <vt:lpstr>国内外研究的历史和现状</vt:lpstr>
      <vt:lpstr>国外成熟产品</vt:lpstr>
      <vt:lpstr>国外成熟产品</vt:lpstr>
      <vt:lpstr>国内设备研发进度</vt:lpstr>
      <vt:lpstr>改进型方法</vt:lpstr>
      <vt:lpstr>改进型方法</vt:lpstr>
      <vt:lpstr>目标</vt:lpstr>
      <vt:lpstr>内容</vt:lpstr>
      <vt:lpstr>拟解决的关键问题</vt:lpstr>
      <vt:lpstr>研究方法</vt:lpstr>
      <vt:lpstr>课题设计及试验方案 </vt:lpstr>
      <vt:lpstr>课题计划进度 </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91</cp:revision>
  <dcterms:created xsi:type="dcterms:W3CDTF">2016-01-19T11:19:18Z</dcterms:created>
  <dcterms:modified xsi:type="dcterms:W3CDTF">2017-06-22T08:26:46Z</dcterms:modified>
  <cp:category/>
</cp:coreProperties>
</file>